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0" r:id="rId2"/>
    <p:sldId id="311" r:id="rId3"/>
    <p:sldId id="309" r:id="rId4"/>
    <p:sldId id="383" r:id="rId5"/>
    <p:sldId id="1307" r:id="rId6"/>
    <p:sldId id="424" r:id="rId7"/>
    <p:sldId id="426" r:id="rId8"/>
    <p:sldId id="427" r:id="rId9"/>
    <p:sldId id="429" r:id="rId10"/>
    <p:sldId id="703" r:id="rId11"/>
    <p:sldId id="277" r:id="rId12"/>
    <p:sldId id="486" r:id="rId13"/>
    <p:sldId id="312" r:id="rId14"/>
    <p:sldId id="1308" r:id="rId15"/>
    <p:sldId id="1328" r:id="rId16"/>
    <p:sldId id="493" r:id="rId17"/>
    <p:sldId id="494" r:id="rId18"/>
    <p:sldId id="495" r:id="rId19"/>
    <p:sldId id="496" r:id="rId20"/>
    <p:sldId id="497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1CBDF-785C-D6FF-8975-83B6F6418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D7E0EA-62AD-29D9-75A9-6707FF8B4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680A3-04FC-428A-2DCA-67A92E2E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804475-A92C-97AD-C12A-75C9DE0F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B3AD47-F13B-2A64-5796-251343AA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17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989FD-270B-CBE0-2AD0-744212CC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D2AD4A-5C52-C462-F7E3-7EC3AEA24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AB8379-E996-2BDF-F458-AB645932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4C844B-1165-94C3-9D38-08559874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2BD5F4-EA51-EE5F-8057-6E848847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2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7FE68E-7861-ED52-AC87-90A10E4D2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A2FEB2-6CD4-5E18-C659-7F99E7B00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C6F27A-DB4B-14F6-67E4-A067965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863AA1-3A37-F67B-62E3-ABF40006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0054DF-12FD-AF70-983C-FAB16395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31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D3D86D23-B9B3-20C3-219D-6AA502A56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1784640" cy="8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567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F0F9A-4F08-5345-3F19-BA8C6A9A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5AECAC-0BA4-318C-E347-0D7865E35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DCFBEE-0C2F-D78B-C074-0A507088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C54719-9A84-8F79-CB03-5A5E9648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3383F2-B4AB-7C91-E9DD-5BAF39F8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50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73BA8-2007-6C11-FA9A-D90675A5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A3A5D6-0795-072B-9E89-60AC05D27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6C8CE4-6586-9744-8CA0-9303A8E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6EACF7-7E01-4AC9-2E07-E9AA2BCA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B6F7F-C58C-0DBB-4E75-CBCFDA52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63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FCADCE-296E-D77E-399E-1D5F4A4B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112A1-0F1E-5154-0B30-21CDB842A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1B7011-0AF3-B758-5BF3-3D2C78FDA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D004F0-0FF1-564D-C0DA-B45748FF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426C91-76D9-FAD7-2425-A84AE9D1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97A55C-6A8D-77E8-096D-97828DE8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08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AE9E2-3DE9-540F-5FBF-82872BF3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EF2802-50A7-DFF6-BC08-B437D9F09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73922D-38D3-329B-B371-00D9B3D21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A7A3DD-B574-8BC4-7DC0-F5DF66E5C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B8203D-A464-A6C5-311F-1FFEBEB61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F916D1-A803-EFED-D8B5-503D8D7E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877F79-FA1B-AFEA-68BF-A1F599A8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D0F10D-9436-3139-27F7-DE385757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1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D44CF-E8EB-DA6E-B13E-19AE1776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18AF9D-15AF-DAD5-C9EB-7D01E929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79DD27-4A87-2210-F9E8-3AA64C1F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A11928-E54B-798F-A1C8-8D6D02EF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06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A12CBD-4B28-5A2A-3911-AB7FB8B8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40F670-7931-FFFB-26D9-6BE76BBC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606966-B9B1-AE3F-E97A-8D5815A7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40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32EBD-FC20-CFF7-C96D-E4604658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407DF9-5845-45E1-01A6-181B1392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ED46D-1E2A-D67D-D9ED-C2D3FC7B0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42D60E-935F-428F-7E13-523A7627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8BB00E-BFD5-B13A-E048-C8E5495D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182A8D-B0C4-6C44-9B48-7D28E347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5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FF511-2ABB-A865-80E6-9B3633FD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AC4585-B70A-E5C7-7AF5-5B0D66195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E2B281-13DA-3F27-6A7F-CF9DE6358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138571-1454-DD98-DD33-A368A4EA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2EE0F3-9629-3391-26DA-AF55D442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7C01E-E429-9DE6-F589-10E912C8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70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0A8857-1A16-03BE-953F-20AA7D9A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D6552C-58F4-4657-D7A9-B64121429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635EF-3841-CA36-DCC7-D707F8702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5F39CE-A7F4-4730-89BD-BF99B96904B3}" type="datetimeFigureOut">
              <a:rPr lang="fr-FR" smtClean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DAEE4B-84A5-652D-AF69-10F7ED7BB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376481-F39A-D347-36D4-848CB8317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7C054-9F85-4EE3-A9DC-6F6B7640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95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>
            <a:extLst>
              <a:ext uri="{FF2B5EF4-FFF2-40B4-BE49-F238E27FC236}">
                <a16:creationId xmlns:a16="http://schemas.microsoft.com/office/drawing/2014/main" id="{285E8EBB-2AE6-491C-9887-499082DA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1" y="1556792"/>
            <a:ext cx="748816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5BD8FC-2B69-4503-AFB3-9F6CEF08E4F6}"/>
              </a:ext>
            </a:extLst>
          </p:cNvPr>
          <p:cNvSpPr txBox="1"/>
          <p:nvPr/>
        </p:nvSpPr>
        <p:spPr>
          <a:xfrm>
            <a:off x="3571881" y="2708920"/>
            <a:ext cx="56166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5"/>
                </a:solidFill>
              </a:rPr>
              <a:t>MONO/MULTI SPLIT SYSTEM</a:t>
            </a:r>
          </a:p>
          <a:p>
            <a:r>
              <a:rPr lang="fr-FR" sz="2800" b="1" dirty="0">
                <a:solidFill>
                  <a:schemeClr val="accent5"/>
                </a:solidFill>
              </a:rPr>
              <a:t>AND SPLIT HEAT PUMP FOR HOUSE WITH DHW MANAGEMENT</a:t>
            </a:r>
            <a:endParaRPr lang="fr-F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2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>
            <a:extLst>
              <a:ext uri="{FF2B5EF4-FFF2-40B4-BE49-F238E27FC236}">
                <a16:creationId xmlns:a16="http://schemas.microsoft.com/office/drawing/2014/main" id="{37F2FDA2-714D-4E89-857A-E83B919DF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20696"/>
            <a:ext cx="4421492" cy="262829"/>
          </a:xfrm>
          <a:prstGeom prst="rect">
            <a:avLst/>
          </a:prstGeom>
          <a:noFill/>
          <a:ln w="22225" cmpd="dbl">
            <a:solidFill>
              <a:srgbClr val="0082DA"/>
            </a:solidFill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108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PROFESSIONAL RANGE -  NEW DUCTED INDOOR UNITS ISERIES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FFC06B-48CA-4D40-91E5-59EFA578F653}"/>
              </a:ext>
            </a:extLst>
          </p:cNvPr>
          <p:cNvSpPr txBox="1"/>
          <p:nvPr/>
        </p:nvSpPr>
        <p:spPr>
          <a:xfrm>
            <a:off x="2340506" y="1396267"/>
            <a:ext cx="751098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23" b="1" u="sng" dirty="0">
                <a:solidFill>
                  <a:schemeClr val="accent5"/>
                </a:solidFill>
                <a:latin typeface="Raleway" panose="020B0003030101060003" pitchFamily="34" charset="0"/>
              </a:rPr>
              <a:t>INDOOR UNITS </a:t>
            </a:r>
            <a:r>
              <a:rPr lang="it-IT" sz="4062" b="1" u="sng" dirty="0">
                <a:solidFill>
                  <a:schemeClr val="accent5"/>
                </a:solidFill>
                <a:latin typeface="Raleway" panose="020B0003030101060003" pitchFamily="34" charset="0"/>
              </a:rPr>
              <a:t>ISERIES</a:t>
            </a:r>
            <a:endParaRPr lang="it-IT" sz="2585" b="1" u="sng" dirty="0">
              <a:solidFill>
                <a:schemeClr val="accent5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10FE97B-B5A9-4F7C-9222-5140728909ED}"/>
              </a:ext>
            </a:extLst>
          </p:cNvPr>
          <p:cNvSpPr txBox="1"/>
          <p:nvPr/>
        </p:nvSpPr>
        <p:spPr>
          <a:xfrm>
            <a:off x="2506678" y="4949746"/>
            <a:ext cx="722292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54" b="1" dirty="0">
                <a:solidFill>
                  <a:schemeClr val="accent5"/>
                </a:solidFill>
                <a:latin typeface="Raleway" panose="020B0003030101060003" pitchFamily="34" charset="0"/>
              </a:rPr>
              <a:t>SLIM DUCTED </a:t>
            </a:r>
            <a:r>
              <a:rPr lang="it-IT" sz="2585" b="1" dirty="0">
                <a:solidFill>
                  <a:srgbClr val="0070C0"/>
                </a:solidFill>
                <a:latin typeface="Raleway" panose="020B0003030101060003" pitchFamily="34" charset="0"/>
              </a:rPr>
              <a:t>ADIAS19DC – SIZE A</a:t>
            </a:r>
            <a:endParaRPr lang="it-IT" sz="1662" b="1" dirty="0">
              <a:solidFill>
                <a:srgbClr val="0070C0"/>
              </a:solidFill>
              <a:latin typeface="Raleway" panose="020B0003030101060003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2B70F5A-6A80-45BE-B8B2-07B42D53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10" y="2397216"/>
            <a:ext cx="2725937" cy="221969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52E740E-C1EF-4343-8B8B-BAFF3B8EA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1" b="24461"/>
          <a:stretch/>
        </p:blipFill>
        <p:spPr>
          <a:xfrm>
            <a:off x="5628633" y="2446546"/>
            <a:ext cx="4162681" cy="2211156"/>
          </a:xfrm>
          <a:prstGeom prst="rect">
            <a:avLst/>
          </a:prstGeom>
        </p:spPr>
      </p:pic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78915841-3DF1-40FB-A203-97BC021F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1536" y="6206716"/>
            <a:ext cx="649491" cy="22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algn="l" eaLnBrk="0" hangingPunct="0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algn="l" eaLnBrk="0" hangingPunct="0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algn="l" eaLnBrk="0" hangingPunct="0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algn="l" eaLnBrk="0" hangingPunct="0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354F8D6-4996-40FD-940E-CB2566D93F36}" type="slidenum">
              <a:rPr lang="it-IT" altLang="it-IT" sz="923">
                <a:latin typeface="Century Gothic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923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838" y="260648"/>
            <a:ext cx="586849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3689648"/>
            <a:ext cx="529811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9" y="1628800"/>
            <a:ext cx="3923461" cy="196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7320136" y="1972407"/>
            <a:ext cx="3106688" cy="291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3200" dirty="0">
                <a:solidFill>
                  <a:schemeClr val="accent5"/>
                </a:solidFill>
              </a:rPr>
              <a:t>SIZE 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3200" dirty="0">
                <a:solidFill>
                  <a:schemeClr val="accent5"/>
                </a:solidFill>
              </a:rPr>
              <a:t>SIZE 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sz="6000" b="1" u="sng" dirty="0">
                <a:solidFill>
                  <a:schemeClr val="accent5"/>
                </a:solidFill>
              </a:rPr>
              <a:t>DYNAMIC ACCESORIES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638" y="1124744"/>
            <a:ext cx="748816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/>
          <p:nvPr/>
        </p:nvSpPr>
        <p:spPr>
          <a:xfrm>
            <a:off x="4525416" y="3344972"/>
            <a:ext cx="4743321" cy="1731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marL="60426" indent="-60426" algn="just">
              <a:spcBef>
                <a:spcPts val="455"/>
              </a:spcBef>
              <a:buClr>
                <a:srgbClr val="0D0D0D"/>
              </a:buClr>
              <a:buSzPct val="75000"/>
              <a:buFont typeface="Arial"/>
              <a:buChar char="•"/>
            </a:pPr>
            <a:r>
              <a:rPr sz="1213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4 kW (AUAH - size A)  </a:t>
            </a: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matching with ODU G50 (mono phase)</a:t>
            </a:r>
            <a:endParaRPr sz="2728" dirty="0">
              <a:solidFill>
                <a:schemeClr val="accent5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60426" indent="-60426" algn="just">
              <a:spcBef>
                <a:spcPts val="455"/>
              </a:spcBef>
              <a:buClr>
                <a:srgbClr val="0D0D0D"/>
              </a:buClr>
              <a:buSzPct val="75000"/>
              <a:buFont typeface="Arial"/>
              <a:buChar char="•"/>
            </a:pPr>
            <a:r>
              <a:rPr sz="1213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6,5 kW (AUBH - size B)  </a:t>
            </a: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matching with ODU G65 (mono phase and three phase)</a:t>
            </a:r>
            <a:endParaRPr sz="2728" dirty="0">
              <a:solidFill>
                <a:schemeClr val="accent5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60426" indent="-60426" algn="just">
              <a:spcBef>
                <a:spcPts val="455"/>
              </a:spcBef>
              <a:buClr>
                <a:srgbClr val="0D0D0D"/>
              </a:buClr>
              <a:buSzPct val="75000"/>
              <a:buFont typeface="Arial"/>
              <a:buChar char="•"/>
            </a:pPr>
            <a:r>
              <a:rPr sz="1213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11 kW (AUCH - size C) </a:t>
            </a: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matching with ODU G80/G110 (mono phase and three phase)</a:t>
            </a:r>
            <a:endParaRPr sz="2728" dirty="0">
              <a:solidFill>
                <a:schemeClr val="accent5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60426" indent="-60426" algn="just">
              <a:spcBef>
                <a:spcPts val="455"/>
              </a:spcBef>
              <a:buClr>
                <a:srgbClr val="0D0D0D"/>
              </a:buClr>
              <a:buSzPct val="75000"/>
              <a:buFont typeface="Arial"/>
              <a:buChar char="•"/>
            </a:pPr>
            <a:r>
              <a:rPr sz="1213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14 kW (AUDH - size D) </a:t>
            </a: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matching with ODU G140 (three phase unit only, mono phase unit is coming)</a:t>
            </a:r>
          </a:p>
          <a:p>
            <a:pPr marL="129942" indent="-129942" algn="just">
              <a:buClr>
                <a:srgbClr val="0D0D0D"/>
              </a:buClr>
              <a:buSzPct val="100000"/>
              <a:buFont typeface="Century Gothic"/>
              <a:buChar char="•"/>
            </a:pPr>
            <a:endParaRPr sz="909" dirty="0">
              <a:solidFill>
                <a:srgbClr val="0D0D0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4" name="Shape 1004"/>
          <p:cNvSpPr/>
          <p:nvPr/>
        </p:nvSpPr>
        <p:spPr>
          <a:xfrm flipH="1" flipV="1">
            <a:off x="1997303" y="1465445"/>
            <a:ext cx="4365472" cy="2"/>
          </a:xfrm>
          <a:prstGeom prst="line">
            <a:avLst/>
          </a:prstGeom>
          <a:ln w="38100">
            <a:solidFill>
              <a:srgbClr val="4F81BD"/>
            </a:solidFill>
            <a:miter/>
          </a:ln>
        </p:spPr>
        <p:txBody>
          <a:bodyPr lIns="0" tIns="0" rIns="0" bIns="0"/>
          <a:lstStyle/>
          <a:p>
            <a:pPr defTabSz="346512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9"/>
          </a:p>
        </p:txBody>
      </p:sp>
      <p:pic>
        <p:nvPicPr>
          <p:cNvPr id="1005" name="image8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600056" y="469453"/>
            <a:ext cx="2784788" cy="617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6" name="image12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921987" y="548811"/>
            <a:ext cx="1440853" cy="402573"/>
          </a:xfrm>
          <a:prstGeom prst="rect">
            <a:avLst/>
          </a:prstGeom>
          <a:ln w="12700">
            <a:miter lim="400000"/>
          </a:ln>
        </p:spPr>
      </p:pic>
      <p:sp>
        <p:nvSpPr>
          <p:cNvPr id="1007" name="Shape 1007"/>
          <p:cNvSpPr/>
          <p:nvPr/>
        </p:nvSpPr>
        <p:spPr>
          <a:xfrm>
            <a:off x="4525416" y="1981194"/>
            <a:ext cx="5151905" cy="41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>
            <a:lvl1pPr algn="r">
              <a:spcBef>
                <a:spcPts val="600"/>
              </a:spcBef>
              <a:defRPr sz="2800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22" dirty="0">
                <a:solidFill>
                  <a:schemeClr val="accent5"/>
                </a:solidFill>
              </a:rPr>
              <a:t>The hydronic indoor units: AQUA UNIT </a:t>
            </a:r>
          </a:p>
        </p:txBody>
      </p:sp>
      <p:pic>
        <p:nvPicPr>
          <p:cNvPr id="1008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9665307" y="6214734"/>
            <a:ext cx="519765" cy="3284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9" name="Shape 1009"/>
          <p:cNvSpPr/>
          <p:nvPr/>
        </p:nvSpPr>
        <p:spPr>
          <a:xfrm>
            <a:off x="2792868" y="2924944"/>
            <a:ext cx="6872394" cy="2330880"/>
          </a:xfrm>
          <a:prstGeom prst="rect">
            <a:avLst/>
          </a:prstGeom>
          <a:ln w="76200">
            <a:solidFill>
              <a:srgbClr val="3C3C3B"/>
            </a:solidFill>
          </a:ln>
        </p:spPr>
        <p:txBody>
          <a:bodyPr lIns="0" tIns="0" rIns="0" bIns="0"/>
          <a:lstStyle/>
          <a:p>
            <a:pPr lvl="0"/>
            <a:endParaRPr sz="1364"/>
          </a:p>
        </p:txBody>
      </p:sp>
      <p:grpSp>
        <p:nvGrpSpPr>
          <p:cNvPr id="1012" name="Group 1012"/>
          <p:cNvGrpSpPr/>
          <p:nvPr/>
        </p:nvGrpSpPr>
        <p:grpSpPr>
          <a:xfrm>
            <a:off x="2159268" y="3214006"/>
            <a:ext cx="2136809" cy="1790300"/>
            <a:chOff x="0" y="0"/>
            <a:chExt cx="2819400" cy="2362200"/>
          </a:xfrm>
        </p:grpSpPr>
        <p:sp>
          <p:nvSpPr>
            <p:cNvPr id="1010" name="Shape 1010"/>
            <p:cNvSpPr/>
            <p:nvPr/>
          </p:nvSpPr>
          <p:spPr>
            <a:xfrm>
              <a:off x="0" y="0"/>
              <a:ext cx="2819400" cy="23622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1364"/>
            </a:p>
          </p:txBody>
        </p:sp>
        <p:pic>
          <p:nvPicPr>
            <p:cNvPr id="1011" name="image143.jp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8194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53481328-D546-4FCC-80C5-E5B18D16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688" y="562606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5"/>
                </a:solidFill>
              </a:rPr>
              <a:t>AQUA UNIT</a:t>
            </a:r>
          </a:p>
        </p:txBody>
      </p:sp>
      <p:pic>
        <p:nvPicPr>
          <p:cNvPr id="14" name="Immagine 4">
            <a:extLst>
              <a:ext uri="{FF2B5EF4-FFF2-40B4-BE49-F238E27FC236}">
                <a16:creationId xmlns:a16="http://schemas.microsoft.com/office/drawing/2014/main" id="{1E2952CA-702D-47D0-B192-00B9B570A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9"/>
            <a:ext cx="1338480" cy="884575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6B3E061-CB4D-D537-9E2F-3807DBA4B65E}"/>
              </a:ext>
            </a:extLst>
          </p:cNvPr>
          <p:cNvGraphicFramePr>
            <a:graphicFrameLocks noGrp="1"/>
          </p:cNvGraphicFramePr>
          <p:nvPr/>
        </p:nvGraphicFramePr>
        <p:xfrm>
          <a:off x="3431705" y="5424334"/>
          <a:ext cx="5953139" cy="1339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357">
                  <a:extLst>
                    <a:ext uri="{9D8B030D-6E8A-4147-A177-3AD203B41FA5}">
                      <a16:colId xmlns:a16="http://schemas.microsoft.com/office/drawing/2014/main" val="3509629422"/>
                    </a:ext>
                  </a:extLst>
                </a:gridCol>
                <a:gridCol w="3574732">
                  <a:extLst>
                    <a:ext uri="{9D8B030D-6E8A-4147-A177-3AD203B41FA5}">
                      <a16:colId xmlns:a16="http://schemas.microsoft.com/office/drawing/2014/main" val="201339068"/>
                    </a:ext>
                  </a:extLst>
                </a:gridCol>
                <a:gridCol w="1239050">
                  <a:extLst>
                    <a:ext uri="{9D8B030D-6E8A-4147-A177-3AD203B41FA5}">
                      <a16:colId xmlns:a16="http://schemas.microsoft.com/office/drawing/2014/main" val="1605124939"/>
                    </a:ext>
                  </a:extLst>
                </a:gridCol>
              </a:tblGrid>
              <a:tr h="3349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387135037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AUBV V2 - AQUA UNIT B VERT. PAN. REMOTO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phase in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60663"/>
                  </a:ext>
                </a:extLst>
              </a:tr>
              <a:tr h="3349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387135038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AUCV V2 - AQUA UNIT C VERT. PAN. REMOTO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on line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4138522"/>
                  </a:ext>
                </a:extLst>
              </a:tr>
              <a:tr h="3349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387135039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400" u="none" strike="noStrike" dirty="0">
                          <a:effectLst/>
                        </a:rPr>
                        <a:t>AUDV V2 - AQUA UNIT D VERT. PAN. REMOTO</a:t>
                      </a:r>
                      <a:endParaRPr lang="nn-N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on line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4563971"/>
                  </a:ext>
                </a:extLst>
              </a:tr>
              <a:tr h="3349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387030220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WIRED CONTROLLER FOR ISERIES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on line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313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1275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/>
          <p:nvPr/>
        </p:nvSpPr>
        <p:spPr>
          <a:xfrm>
            <a:off x="2028093" y="1869708"/>
            <a:ext cx="7637215" cy="130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752" tIns="57752" rIns="57752" bIns="57752">
            <a:spAutoFit/>
          </a:bodyPr>
          <a:lstStyle/>
          <a:p>
            <a:pPr algn="just" defTabSz="985393">
              <a:lnSpc>
                <a:spcPct val="120000"/>
              </a:lnSpc>
              <a:spcBef>
                <a:spcPts val="758"/>
              </a:spcBef>
            </a:pPr>
            <a:r>
              <a:rPr sz="1364" b="1" u="sng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eMix</a:t>
            </a:r>
            <a:r>
              <a:rPr sz="1364" b="1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sz="1364" b="1" u="sng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eMix</a:t>
            </a:r>
            <a:r>
              <a:rPr sz="1364" b="1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tank</a:t>
            </a:r>
            <a:r>
              <a:rPr sz="1364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have the same function: </a:t>
            </a:r>
            <a:r>
              <a:rPr sz="1364" b="1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DHW production </a:t>
            </a:r>
            <a:endParaRPr sz="909" dirty="0">
              <a:sym typeface="Helvetica"/>
            </a:endParaRPr>
          </a:p>
          <a:p>
            <a:pPr marL="389826" indent="-389826" algn="just" defTabSz="985393">
              <a:lnSpc>
                <a:spcPct val="120000"/>
              </a:lnSpc>
              <a:spcBef>
                <a:spcPts val="758"/>
              </a:spcBef>
              <a:buSzPct val="100000"/>
              <a:buFont typeface="Arial"/>
              <a:buChar char="•"/>
            </a:pPr>
            <a:r>
              <a:rPr sz="1364" b="1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eMix</a:t>
            </a:r>
            <a:r>
              <a:rPr sz="1364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sz="1364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stand-alone unit that must operate with a tank (available at least 80 liters)</a:t>
            </a:r>
            <a:endParaRPr sz="909" dirty="0">
              <a:solidFill>
                <a:schemeClr val="accent5"/>
              </a:solidFill>
              <a:sym typeface="Helvetica"/>
            </a:endParaRPr>
          </a:p>
          <a:p>
            <a:pPr marL="389826" indent="-389826" algn="just" defTabSz="985393">
              <a:lnSpc>
                <a:spcPct val="120000"/>
              </a:lnSpc>
              <a:spcBef>
                <a:spcPts val="758"/>
              </a:spcBef>
              <a:buSzPct val="100000"/>
              <a:buFont typeface="Arial"/>
              <a:buChar char="•"/>
            </a:pPr>
            <a:r>
              <a:rPr sz="1364" b="1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eMix</a:t>
            </a:r>
            <a:r>
              <a:rPr sz="1364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tank </a:t>
            </a:r>
            <a:r>
              <a:rPr sz="1364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is supplied instead of a tank, all in a specific chassis. Two models are available: with 200 and 300 liter tanks.</a:t>
            </a:r>
          </a:p>
        </p:txBody>
      </p:sp>
      <p:pic>
        <p:nvPicPr>
          <p:cNvPr id="768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665307" y="6214734"/>
            <a:ext cx="519765" cy="328492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Shape 769"/>
          <p:cNvSpPr/>
          <p:nvPr/>
        </p:nvSpPr>
        <p:spPr>
          <a:xfrm>
            <a:off x="2025672" y="1220039"/>
            <a:ext cx="745470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sz="1364" dirty="0">
                <a:solidFill>
                  <a:schemeClr val="accent5"/>
                </a:solidFill>
              </a:rPr>
              <a:t>How to produce DHW </a:t>
            </a:r>
            <a:r>
              <a:rPr lang="it-IT" sz="1364" dirty="0">
                <a:solidFill>
                  <a:schemeClr val="accent5"/>
                </a:solidFill>
              </a:rPr>
              <a:t>– Partial heat recovery :              </a:t>
            </a:r>
            <a:r>
              <a:rPr lang="it-IT" sz="2000" b="1" dirty="0">
                <a:solidFill>
                  <a:schemeClr val="accent5"/>
                </a:solidFill>
              </a:rPr>
              <a:t>eMIX AND eMIX TANK 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770" name="Shape 770"/>
          <p:cNvSpPr/>
          <p:nvPr/>
        </p:nvSpPr>
        <p:spPr>
          <a:xfrm flipH="1" flipV="1">
            <a:off x="2025672" y="1523197"/>
            <a:ext cx="4365472" cy="2"/>
          </a:xfrm>
          <a:prstGeom prst="line">
            <a:avLst/>
          </a:prstGeom>
          <a:ln w="38100">
            <a:solidFill>
              <a:srgbClr val="4F81BD"/>
            </a:solidFill>
            <a:miter/>
          </a:ln>
        </p:spPr>
        <p:txBody>
          <a:bodyPr lIns="0" tIns="0" rIns="0" bIns="0"/>
          <a:lstStyle/>
          <a:p>
            <a:pPr defTabSz="346512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9"/>
          </a:p>
        </p:txBody>
      </p:sp>
      <p:pic>
        <p:nvPicPr>
          <p:cNvPr id="771" name="image106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219401" y="527734"/>
            <a:ext cx="1067246" cy="373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image107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480861" y="515047"/>
            <a:ext cx="1072819" cy="591704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Shape 773"/>
          <p:cNvSpPr/>
          <p:nvPr/>
        </p:nvSpPr>
        <p:spPr>
          <a:xfrm>
            <a:off x="3547073" y="4028774"/>
            <a:ext cx="1396799" cy="421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7752" tIns="57752" rIns="57752" bIns="57752">
            <a:spAutoFit/>
          </a:bodyPr>
          <a:lstStyle>
            <a:lvl1pPr algn="just" defTabSz="1300162">
              <a:lnSpc>
                <a:spcPct val="120000"/>
              </a:lnSpc>
              <a:spcBef>
                <a:spcPts val="1000"/>
              </a:spcBef>
              <a:defRPr sz="2400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1819" dirty="0" err="1">
                <a:solidFill>
                  <a:schemeClr val="accent5"/>
                </a:solidFill>
              </a:rPr>
              <a:t>Emix</a:t>
            </a:r>
            <a:r>
              <a:rPr lang="fr-FR" sz="1819" dirty="0">
                <a:solidFill>
                  <a:schemeClr val="accent5"/>
                </a:solidFill>
              </a:rPr>
              <a:t> V1</a:t>
            </a:r>
            <a:endParaRPr sz="1819" dirty="0">
              <a:solidFill>
                <a:schemeClr val="accent5"/>
              </a:solidFill>
            </a:endParaRPr>
          </a:p>
        </p:txBody>
      </p:sp>
      <p:sp>
        <p:nvSpPr>
          <p:cNvPr id="774" name="Shape 774"/>
          <p:cNvSpPr/>
          <p:nvPr/>
        </p:nvSpPr>
        <p:spPr>
          <a:xfrm>
            <a:off x="2553689" y="3660009"/>
            <a:ext cx="7084205" cy="2179388"/>
          </a:xfrm>
          <a:prstGeom prst="rect">
            <a:avLst/>
          </a:prstGeom>
          <a:ln w="38100">
            <a:solidFill>
              <a:srgbClr val="3C3C3B"/>
            </a:solidFill>
          </a:ln>
        </p:spPr>
        <p:txBody>
          <a:bodyPr lIns="0" tIns="0" rIns="0" bIns="0"/>
          <a:lstStyle/>
          <a:p>
            <a:pPr lvl="0"/>
            <a:endParaRPr sz="1364"/>
          </a:p>
        </p:txBody>
      </p:sp>
      <p:pic>
        <p:nvPicPr>
          <p:cNvPr id="775" name="image108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992917" y="3722490"/>
            <a:ext cx="940391" cy="2398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image109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125667" y="3206658"/>
            <a:ext cx="1003042" cy="2914277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Shape 777"/>
          <p:cNvSpPr/>
          <p:nvPr/>
        </p:nvSpPr>
        <p:spPr>
          <a:xfrm>
            <a:off x="8167166" y="4011163"/>
            <a:ext cx="1507550" cy="88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752" tIns="57752" rIns="57752" bIns="57752">
            <a:spAutoFit/>
          </a:bodyPr>
          <a:lstStyle>
            <a:lvl1pPr algn="just" defTabSz="1300162">
              <a:lnSpc>
                <a:spcPct val="120000"/>
              </a:lnSpc>
              <a:spcBef>
                <a:spcPts val="1000"/>
              </a:spcBef>
              <a:defRPr sz="2400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19" dirty="0" err="1">
                <a:solidFill>
                  <a:schemeClr val="accent5"/>
                </a:solidFill>
              </a:rPr>
              <a:t>eMIX</a:t>
            </a:r>
            <a:r>
              <a:rPr sz="1819" dirty="0">
                <a:solidFill>
                  <a:schemeClr val="accent5"/>
                </a:solidFill>
              </a:rPr>
              <a:t> tank</a:t>
            </a:r>
            <a:endParaRPr lang="fr-FR" sz="1819" dirty="0">
              <a:solidFill>
                <a:schemeClr val="accent5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1819" dirty="0">
                <a:solidFill>
                  <a:schemeClr val="accent5"/>
                </a:solidFill>
              </a:rPr>
              <a:t>200&amp;300L</a:t>
            </a:r>
            <a:endParaRPr sz="1819" dirty="0">
              <a:solidFill>
                <a:schemeClr val="accent5"/>
              </a:solidFill>
            </a:endParaRPr>
          </a:p>
        </p:txBody>
      </p:sp>
      <p:pic>
        <p:nvPicPr>
          <p:cNvPr id="778" name="image110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2025673" y="3855580"/>
            <a:ext cx="1273863" cy="732880"/>
          </a:xfrm>
          <a:prstGeom prst="rect">
            <a:avLst/>
          </a:prstGeom>
          <a:ln w="12700">
            <a:miter lim="400000"/>
          </a:ln>
        </p:spPr>
      </p:pic>
      <p:sp>
        <p:nvSpPr>
          <p:cNvPr id="779" name="Shape 779"/>
          <p:cNvSpPr/>
          <p:nvPr/>
        </p:nvSpPr>
        <p:spPr>
          <a:xfrm>
            <a:off x="5988749" y="6102583"/>
            <a:ext cx="940392" cy="370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752" tIns="57752" rIns="57752" bIns="57752">
            <a:spAutoFit/>
          </a:bodyPr>
          <a:lstStyle>
            <a:lvl1pPr algn="ctr" defTabSz="1300162">
              <a:lnSpc>
                <a:spcPct val="120000"/>
              </a:lnSpc>
              <a:spcBef>
                <a:spcPts val="1000"/>
              </a:spcBef>
              <a:defRPr sz="2000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516" dirty="0">
                <a:solidFill>
                  <a:schemeClr val="accent5"/>
                </a:solidFill>
              </a:rPr>
              <a:t>200L</a:t>
            </a:r>
          </a:p>
        </p:txBody>
      </p:sp>
      <p:sp>
        <p:nvSpPr>
          <p:cNvPr id="780" name="Shape 780"/>
          <p:cNvSpPr/>
          <p:nvPr/>
        </p:nvSpPr>
        <p:spPr>
          <a:xfrm>
            <a:off x="7156992" y="6102583"/>
            <a:ext cx="940392" cy="370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752" tIns="57752" rIns="57752" bIns="57752">
            <a:spAutoFit/>
          </a:bodyPr>
          <a:lstStyle>
            <a:lvl1pPr algn="ctr" defTabSz="1300162">
              <a:lnSpc>
                <a:spcPct val="120000"/>
              </a:lnSpc>
              <a:spcBef>
                <a:spcPts val="1000"/>
              </a:spcBef>
              <a:defRPr sz="2000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516" dirty="0">
                <a:solidFill>
                  <a:schemeClr val="accent5"/>
                </a:solidFill>
              </a:rPr>
              <a:t>300L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8D19DE1-F5CC-47EF-9888-AEC312F4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5484" y="4837907"/>
            <a:ext cx="3894553" cy="168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4">
            <a:extLst>
              <a:ext uri="{FF2B5EF4-FFF2-40B4-BE49-F238E27FC236}">
                <a16:creationId xmlns:a16="http://schemas.microsoft.com/office/drawing/2014/main" id="{B87FEED8-9950-4D76-86ED-CC8F197BA2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9"/>
            <a:ext cx="1338480" cy="8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72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665307" y="6214734"/>
            <a:ext cx="519765" cy="328492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Shape 769"/>
          <p:cNvSpPr/>
          <p:nvPr/>
        </p:nvSpPr>
        <p:spPr>
          <a:xfrm>
            <a:off x="1631504" y="1700808"/>
            <a:ext cx="1872208" cy="936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/>
            <a:r>
              <a:rPr lang="it-IT" sz="2000" b="1" dirty="0">
                <a:solidFill>
                  <a:schemeClr val="accent5"/>
                </a:solidFill>
              </a:rPr>
              <a:t>TANKS </a:t>
            </a:r>
          </a:p>
          <a:p>
            <a:pPr lvl="0" algn="ctr"/>
            <a:r>
              <a:rPr lang="it-IT" sz="2000" b="1" dirty="0">
                <a:solidFill>
                  <a:schemeClr val="accent5"/>
                </a:solidFill>
              </a:rPr>
              <a:t>&amp; ACCESORIES </a:t>
            </a:r>
            <a:endParaRPr sz="2000" b="1" dirty="0">
              <a:solidFill>
                <a:schemeClr val="accent5"/>
              </a:solidFill>
            </a:endParaRPr>
          </a:p>
        </p:txBody>
      </p:sp>
      <p:pic>
        <p:nvPicPr>
          <p:cNvPr id="17" name="Immagine 4">
            <a:extLst>
              <a:ext uri="{FF2B5EF4-FFF2-40B4-BE49-F238E27FC236}">
                <a16:creationId xmlns:a16="http://schemas.microsoft.com/office/drawing/2014/main" id="{B87FEED8-9950-4D76-86ED-CC8F197BA2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9"/>
            <a:ext cx="1338480" cy="884575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FBD985A-6020-2A0F-CA4E-80426AAC78A1}"/>
              </a:ext>
            </a:extLst>
          </p:cNvPr>
          <p:cNvGraphicFramePr>
            <a:graphicFrameLocks noGrp="1"/>
          </p:cNvGraphicFramePr>
          <p:nvPr/>
        </p:nvGraphicFramePr>
        <p:xfrm>
          <a:off x="3726835" y="19828"/>
          <a:ext cx="5926782" cy="1440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981">
                  <a:extLst>
                    <a:ext uri="{9D8B030D-6E8A-4147-A177-3AD203B41FA5}">
                      <a16:colId xmlns:a16="http://schemas.microsoft.com/office/drawing/2014/main" val="2195225563"/>
                    </a:ext>
                  </a:extLst>
                </a:gridCol>
                <a:gridCol w="4652801">
                  <a:extLst>
                    <a:ext uri="{9D8B030D-6E8A-4147-A177-3AD203B41FA5}">
                      <a16:colId xmlns:a16="http://schemas.microsoft.com/office/drawing/2014/main" val="1096737959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ACCESSORIES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7935648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387030705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TANK 45LT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692557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387030706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TANK 85LT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84823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387030213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CONDENSING TRAY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702423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387030214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REMOTE PANEL FOR HYDRONIC UNITS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879975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387030215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IMODBUS GATEWAY WIFI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7100515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8F59642-D35D-42B4-2DD2-ECA90E0EAB9B}"/>
              </a:ext>
            </a:extLst>
          </p:cNvPr>
          <p:cNvGraphicFramePr>
            <a:graphicFrameLocks noGrp="1"/>
          </p:cNvGraphicFramePr>
          <p:nvPr/>
        </p:nvGraphicFramePr>
        <p:xfrm>
          <a:off x="3726835" y="1459992"/>
          <a:ext cx="5926782" cy="2116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981">
                  <a:extLst>
                    <a:ext uri="{9D8B030D-6E8A-4147-A177-3AD203B41FA5}">
                      <a16:colId xmlns:a16="http://schemas.microsoft.com/office/drawing/2014/main" val="4276505757"/>
                    </a:ext>
                  </a:extLst>
                </a:gridCol>
                <a:gridCol w="4652801">
                  <a:extLst>
                    <a:ext uri="{9D8B030D-6E8A-4147-A177-3AD203B41FA5}">
                      <a16:colId xmlns:a16="http://schemas.microsoft.com/office/drawing/2014/main" val="1363207910"/>
                    </a:ext>
                  </a:extLst>
                </a:gridCol>
              </a:tblGrid>
              <a:tr h="179001"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2364557"/>
                  </a:ext>
                </a:extLst>
              </a:tr>
              <a:tr h="17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387030701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ACS 200 LT - 1S BV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6005453"/>
                  </a:ext>
                </a:extLst>
              </a:tr>
              <a:tr h="17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387030702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ACS 300 LT - 1S BV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8877252"/>
                  </a:ext>
                </a:extLst>
              </a:tr>
              <a:tr h="17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387030700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ACS 300 LT - 2S BV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770489"/>
                  </a:ext>
                </a:extLst>
              </a:tr>
              <a:tr h="17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387030208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ELECTRICAL HEATING 3 KW-  TANK 300 LT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695819"/>
                  </a:ext>
                </a:extLst>
              </a:tr>
              <a:tr h="17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387030209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3-WAY VALVE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8588967"/>
                  </a:ext>
                </a:extLst>
              </a:tr>
              <a:tr h="17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387030210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BIDIRECTIONAL SERVO MOTOR  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7956719"/>
                  </a:ext>
                </a:extLst>
              </a:tr>
              <a:tr h="17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387030211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DHW CONTROL PANEL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1126527"/>
                  </a:ext>
                </a:extLst>
              </a:tr>
              <a:tr h="17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387030665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TEMP. SENSOR FOR DHW 6 MM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30058"/>
                  </a:ext>
                </a:extLst>
              </a:tr>
              <a:tr h="17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387030727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ADDITIONAL ELECTR. HEAT. INTERNAL INST. 3KW 1-PH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6532670"/>
                  </a:ext>
                </a:extLst>
              </a:tr>
              <a:tr h="17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387030728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ADDITIONAL ELECTR. HEAT. INTERNAL INST. 3KW 3-PH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9013265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0254426-4504-613F-6D6B-C03A5BAA6F66}"/>
              </a:ext>
            </a:extLst>
          </p:cNvPr>
          <p:cNvGraphicFramePr>
            <a:graphicFrameLocks noGrp="1"/>
          </p:cNvGraphicFramePr>
          <p:nvPr/>
        </p:nvGraphicFramePr>
        <p:xfrm>
          <a:off x="3704420" y="3576446"/>
          <a:ext cx="5926782" cy="3252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981">
                  <a:extLst>
                    <a:ext uri="{9D8B030D-6E8A-4147-A177-3AD203B41FA5}">
                      <a16:colId xmlns:a16="http://schemas.microsoft.com/office/drawing/2014/main" val="1491148749"/>
                    </a:ext>
                  </a:extLst>
                </a:gridCol>
                <a:gridCol w="4652801">
                  <a:extLst>
                    <a:ext uri="{9D8B030D-6E8A-4147-A177-3AD203B41FA5}">
                      <a16:colId xmlns:a16="http://schemas.microsoft.com/office/drawing/2014/main" val="3352054986"/>
                    </a:ext>
                  </a:extLst>
                </a:gridCol>
              </a:tblGrid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BUILT IN SOLUTION</a:t>
                      </a:r>
                      <a:endParaRPr lang="fr-FR" sz="1200" b="1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7085337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387030730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BUILT IN BOARD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0928316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387030731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DHW 200 LT TANK  (WITH EXCHANGER)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263414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387030732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AQUA UNIT CONNECTION KIT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4063034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387030626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BUILT IN EMIX BOARD 1000X415X2242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42380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387030627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DHW 200 LT TANK  (W/O EXCHANGER)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2320375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387030628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EMIX HYDRAULIC CONNECTION KIT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5720271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387030629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EMIX AND AQUA UNIT HYDRAULIC CONNECTION KIT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426460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387030630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SANITARY COLD WATER FILTER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462485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387030631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3/4" SHUT-OFF VALVE KIT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494107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387030632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ELECTRICAL HEATING 1,5 KW FOR DHW TANK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431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75012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sz="6000" b="1" u="sng" dirty="0">
                <a:solidFill>
                  <a:schemeClr val="accent5"/>
                </a:solidFill>
              </a:rPr>
              <a:t>TARGET APPLICATIONS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459" y="1268760"/>
            <a:ext cx="748816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APPLICATION WITH EMIX</a:t>
            </a:r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600200"/>
            <a:ext cx="8352928" cy="508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APPLICATION WITH TANK</a:t>
            </a:r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600200"/>
            <a:ext cx="8280920" cy="48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APPLICATION WITH BOILER</a:t>
            </a:r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1600200"/>
            <a:ext cx="8424935" cy="497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665307" y="6214734"/>
            <a:ext cx="519765" cy="328492"/>
          </a:xfrm>
          <a:prstGeom prst="rect">
            <a:avLst/>
          </a:prstGeom>
          <a:ln w="12700">
            <a:miter lim="400000"/>
          </a:ln>
        </p:spPr>
      </p:pic>
      <p:sp>
        <p:nvSpPr>
          <p:cNvPr id="986" name="Shape 986"/>
          <p:cNvSpPr/>
          <p:nvPr/>
        </p:nvSpPr>
        <p:spPr>
          <a:xfrm>
            <a:off x="1712555" y="3705621"/>
            <a:ext cx="1105854" cy="4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819" b="1" baseline="30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Energy class A+ </a:t>
            </a:r>
            <a:r>
              <a:rPr sz="1819" b="1" baseline="300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87" name="Shape 987"/>
          <p:cNvSpPr/>
          <p:nvPr/>
        </p:nvSpPr>
        <p:spPr>
          <a:xfrm>
            <a:off x="2936085" y="3716007"/>
            <a:ext cx="1105854" cy="4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819" b="1" baseline="30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Energy class A+ </a:t>
            </a:r>
            <a:r>
              <a:rPr sz="1819" b="1" baseline="300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88" name="Shape 988"/>
          <p:cNvSpPr/>
          <p:nvPr/>
        </p:nvSpPr>
        <p:spPr>
          <a:xfrm>
            <a:off x="4239438" y="3705621"/>
            <a:ext cx="1105854" cy="4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819" b="1" baseline="30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Energy class A+</a:t>
            </a:r>
            <a:r>
              <a:rPr sz="1819" b="1" baseline="30000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91" name="Shape 991"/>
          <p:cNvSpPr/>
          <p:nvPr/>
        </p:nvSpPr>
        <p:spPr>
          <a:xfrm>
            <a:off x="1997304" y="1086944"/>
            <a:ext cx="398319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sz="2800" dirty="0">
                <a:solidFill>
                  <a:schemeClr val="accent5"/>
                </a:solidFill>
              </a:rPr>
              <a:t>System outdoor units</a:t>
            </a:r>
          </a:p>
        </p:txBody>
      </p:sp>
      <p:sp>
        <p:nvSpPr>
          <p:cNvPr id="992" name="Shape 992"/>
          <p:cNvSpPr/>
          <p:nvPr/>
        </p:nvSpPr>
        <p:spPr>
          <a:xfrm flipH="1" flipV="1">
            <a:off x="1997303" y="1465445"/>
            <a:ext cx="4365472" cy="2"/>
          </a:xfrm>
          <a:prstGeom prst="line">
            <a:avLst/>
          </a:prstGeom>
          <a:ln w="38100">
            <a:solidFill>
              <a:srgbClr val="4F81BD"/>
            </a:solidFill>
            <a:miter/>
          </a:ln>
        </p:spPr>
        <p:txBody>
          <a:bodyPr lIns="0" tIns="0" rIns="0" bIns="0"/>
          <a:lstStyle/>
          <a:p>
            <a:pPr defTabSz="346512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9"/>
          </a:p>
        </p:txBody>
      </p:sp>
      <p:pic>
        <p:nvPicPr>
          <p:cNvPr id="993" name="image8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678970" y="420590"/>
            <a:ext cx="2784788" cy="617491"/>
          </a:xfrm>
          <a:prstGeom prst="rect">
            <a:avLst/>
          </a:prstGeom>
          <a:ln w="12700">
            <a:miter lim="400000"/>
          </a:ln>
        </p:spPr>
      </p:pic>
      <p:sp>
        <p:nvSpPr>
          <p:cNvPr id="995" name="Shape 995"/>
          <p:cNvSpPr/>
          <p:nvPr/>
        </p:nvSpPr>
        <p:spPr>
          <a:xfrm>
            <a:off x="2764466" y="3079968"/>
            <a:ext cx="16239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650" rIns="34650">
            <a:spAutoFit/>
          </a:bodyPr>
          <a:lstStyle>
            <a:lvl1pPr algn="ctr">
              <a:defRPr sz="2400" b="1" baseline="300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 baseline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accent5"/>
                </a:solidFill>
              </a:rPr>
              <a:t>AEI1G50EMX</a:t>
            </a:r>
          </a:p>
        </p:txBody>
      </p:sp>
      <p:sp>
        <p:nvSpPr>
          <p:cNvPr id="996" name="Shape 996"/>
          <p:cNvSpPr/>
          <p:nvPr/>
        </p:nvSpPr>
        <p:spPr>
          <a:xfrm>
            <a:off x="4008136" y="3156692"/>
            <a:ext cx="1623996" cy="496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AEI1G65EMX </a:t>
            </a:r>
          </a:p>
          <a:p>
            <a:pPr lvl="0" algn="ctr"/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AEI1G65EMX3PH</a:t>
            </a:r>
            <a:r>
              <a:rPr sz="2122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97" name="Shape 997"/>
          <p:cNvSpPr/>
          <p:nvPr/>
        </p:nvSpPr>
        <p:spPr>
          <a:xfrm>
            <a:off x="5614027" y="3178571"/>
            <a:ext cx="1447057" cy="4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AEI1G80BEMX</a:t>
            </a:r>
          </a:p>
          <a:p>
            <a:pPr lvl="0" algn="ctr"/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AEI1G80EMX3PH</a:t>
            </a:r>
          </a:p>
        </p:txBody>
      </p:sp>
      <p:sp>
        <p:nvSpPr>
          <p:cNvPr id="998" name="Shape 998"/>
          <p:cNvSpPr/>
          <p:nvPr/>
        </p:nvSpPr>
        <p:spPr>
          <a:xfrm>
            <a:off x="7178760" y="3178571"/>
            <a:ext cx="1447057" cy="4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AEI1G</a:t>
            </a:r>
            <a:r>
              <a:rPr lang="fr-FR"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110</a:t>
            </a:r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BEMX</a:t>
            </a:r>
          </a:p>
          <a:p>
            <a:pPr lvl="0" algn="ctr"/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AEI1G</a:t>
            </a:r>
            <a:r>
              <a:rPr lang="fr-FR"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110</a:t>
            </a:r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EMX3PH</a:t>
            </a:r>
          </a:p>
        </p:txBody>
      </p:sp>
      <p:sp>
        <p:nvSpPr>
          <p:cNvPr id="999" name="Shape 999"/>
          <p:cNvSpPr/>
          <p:nvPr/>
        </p:nvSpPr>
        <p:spPr>
          <a:xfrm>
            <a:off x="7294885" y="3701165"/>
            <a:ext cx="1105854" cy="4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819" b="1" baseline="30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Energy class A+ </a:t>
            </a:r>
            <a:r>
              <a:rPr sz="1819" b="1" baseline="30000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000" name="image12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921987" y="548811"/>
            <a:ext cx="1440853" cy="402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7923D23-4429-48FD-B241-571862C23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2556" y="4400906"/>
            <a:ext cx="8766889" cy="143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4">
            <a:extLst>
              <a:ext uri="{FF2B5EF4-FFF2-40B4-BE49-F238E27FC236}">
                <a16:creationId xmlns:a16="http://schemas.microsoft.com/office/drawing/2014/main" id="{89C40547-8830-4FD3-8A7D-6C0D7145A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9"/>
            <a:ext cx="1338480" cy="884575"/>
          </a:xfrm>
          <a:prstGeom prst="rect">
            <a:avLst/>
          </a:prstGeom>
        </p:spPr>
      </p:pic>
      <p:sp>
        <p:nvSpPr>
          <p:cNvPr id="22" name="Shape 988">
            <a:extLst>
              <a:ext uri="{FF2B5EF4-FFF2-40B4-BE49-F238E27FC236}">
                <a16:creationId xmlns:a16="http://schemas.microsoft.com/office/drawing/2014/main" id="{58CA1AE9-3C2A-4A64-B306-623F0D9D7625}"/>
              </a:ext>
            </a:extLst>
          </p:cNvPr>
          <p:cNvSpPr/>
          <p:nvPr/>
        </p:nvSpPr>
        <p:spPr>
          <a:xfrm>
            <a:off x="5756006" y="3725791"/>
            <a:ext cx="1105854" cy="4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819" b="1" baseline="30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Energy class A+</a:t>
            </a:r>
            <a:r>
              <a:rPr sz="1819" b="1" baseline="30000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" name="Shape 998">
            <a:extLst>
              <a:ext uri="{FF2B5EF4-FFF2-40B4-BE49-F238E27FC236}">
                <a16:creationId xmlns:a16="http://schemas.microsoft.com/office/drawing/2014/main" id="{98F8218C-72C0-39FB-A31E-F02F6CECBDD1}"/>
              </a:ext>
            </a:extLst>
          </p:cNvPr>
          <p:cNvSpPr/>
          <p:nvPr/>
        </p:nvSpPr>
        <p:spPr>
          <a:xfrm>
            <a:off x="8738015" y="3185155"/>
            <a:ext cx="1447057" cy="4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AEI1G</a:t>
            </a:r>
            <a:r>
              <a:rPr lang="fr-FR"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MX</a:t>
            </a:r>
          </a:p>
          <a:p>
            <a:pPr lvl="0" algn="ctr"/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AEI1G</a:t>
            </a:r>
            <a:r>
              <a:rPr lang="fr-FR"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140 </a:t>
            </a:r>
            <a:r>
              <a:rPr sz="1819" b="1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EMX</a:t>
            </a:r>
          </a:p>
        </p:txBody>
      </p:sp>
      <p:sp>
        <p:nvSpPr>
          <p:cNvPr id="4" name="Shape 995">
            <a:extLst>
              <a:ext uri="{FF2B5EF4-FFF2-40B4-BE49-F238E27FC236}">
                <a16:creationId xmlns:a16="http://schemas.microsoft.com/office/drawing/2014/main" id="{0232FD33-037E-AC0D-0E28-FD0EB73D2CD4}"/>
              </a:ext>
            </a:extLst>
          </p:cNvPr>
          <p:cNvSpPr/>
          <p:nvPr/>
        </p:nvSpPr>
        <p:spPr>
          <a:xfrm>
            <a:off x="1581195" y="3079967"/>
            <a:ext cx="16239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650" rIns="34650">
            <a:spAutoFit/>
          </a:bodyPr>
          <a:lstStyle>
            <a:lvl1pPr algn="ctr">
              <a:defRPr sz="2400" b="1" baseline="300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 baseline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accent5"/>
                </a:solidFill>
              </a:rPr>
              <a:t>AEI1G</a:t>
            </a:r>
            <a:r>
              <a:rPr lang="fr-FR" sz="1200" dirty="0">
                <a:solidFill>
                  <a:schemeClr val="accent5"/>
                </a:solidFill>
              </a:rPr>
              <a:t>3</a:t>
            </a:r>
            <a:r>
              <a:rPr sz="1200" dirty="0">
                <a:solidFill>
                  <a:schemeClr val="accent5"/>
                </a:solidFill>
              </a:rPr>
              <a:t>0EMX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EB612B-B586-E8C1-C461-C840DCA87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3915" y="1449761"/>
            <a:ext cx="8240782" cy="1472298"/>
          </a:xfrm>
          <a:prstGeom prst="rect">
            <a:avLst/>
          </a:prstGeom>
        </p:spPr>
      </p:pic>
      <p:sp>
        <p:nvSpPr>
          <p:cNvPr id="9" name="Shape 999">
            <a:extLst>
              <a:ext uri="{FF2B5EF4-FFF2-40B4-BE49-F238E27FC236}">
                <a16:creationId xmlns:a16="http://schemas.microsoft.com/office/drawing/2014/main" id="{884D2F7A-3213-4137-57F3-62E873A81D95}"/>
              </a:ext>
            </a:extLst>
          </p:cNvPr>
          <p:cNvSpPr/>
          <p:nvPr/>
        </p:nvSpPr>
        <p:spPr>
          <a:xfrm>
            <a:off x="8819334" y="3714250"/>
            <a:ext cx="1105854" cy="4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819" b="1" baseline="30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Energy class A+ </a:t>
            </a:r>
            <a:r>
              <a:rPr sz="1819" b="1" baseline="30000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5"/>
                </a:solidFill>
              </a:rPr>
              <a:t>APPLICATION WITH SOLAR</a:t>
            </a:r>
          </a:p>
        </p:txBody>
      </p:sp>
      <p:pic>
        <p:nvPicPr>
          <p:cNvPr id="128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600201"/>
            <a:ext cx="8568952" cy="516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/>
          <p:nvPr/>
        </p:nvSpPr>
        <p:spPr>
          <a:xfrm>
            <a:off x="5910808" y="2635497"/>
            <a:ext cx="34651" cy="2707003"/>
          </a:xfrm>
          <a:prstGeom prst="rect">
            <a:avLst/>
          </a:prstGeom>
          <a:solidFill>
            <a:srgbClr val="4F81BD"/>
          </a:solidFill>
          <a:ln w="12700">
            <a:solidFill>
              <a:srgbClr val="4F81BD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364"/>
          </a:p>
        </p:txBody>
      </p:sp>
      <p:sp>
        <p:nvSpPr>
          <p:cNvPr id="927" name="Shape 927"/>
          <p:cNvSpPr/>
          <p:nvPr/>
        </p:nvSpPr>
        <p:spPr>
          <a:xfrm>
            <a:off x="2029857" y="1609962"/>
            <a:ext cx="8165110" cy="83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aseline="30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/>
            </a:pPr>
            <a:r>
              <a:rPr sz="1819" dirty="0">
                <a:solidFill>
                  <a:schemeClr val="accent5"/>
                </a:solidFill>
              </a:rPr>
              <a:t>What makes </a:t>
            </a:r>
            <a:r>
              <a:rPr sz="1819" b="1" dirty="0" err="1">
                <a:solidFill>
                  <a:schemeClr val="accent5"/>
                </a:solidFill>
              </a:rPr>
              <a:t>iSERIES</a:t>
            </a:r>
            <a:r>
              <a:rPr sz="1819" dirty="0">
                <a:solidFill>
                  <a:schemeClr val="accent5"/>
                </a:solidFill>
              </a:rPr>
              <a:t> unique is the possibility to use, with the same outdoor unit, hydronic and/or direct expansion indoor units, producing DHW by heat recovery in the same time (in cooling mode).</a:t>
            </a:r>
          </a:p>
        </p:txBody>
      </p:sp>
      <p:sp>
        <p:nvSpPr>
          <p:cNvPr id="928" name="Shape 928"/>
          <p:cNvSpPr/>
          <p:nvPr/>
        </p:nvSpPr>
        <p:spPr>
          <a:xfrm flipH="1" flipV="1">
            <a:off x="2005735" y="1337572"/>
            <a:ext cx="4365472" cy="1"/>
          </a:xfrm>
          <a:prstGeom prst="line">
            <a:avLst/>
          </a:prstGeom>
          <a:ln w="38100">
            <a:solidFill>
              <a:srgbClr val="4F81BD"/>
            </a:solidFill>
            <a:miter/>
          </a:ln>
        </p:spPr>
        <p:txBody>
          <a:bodyPr lIns="0" tIns="0" rIns="0" bIns="0"/>
          <a:lstStyle/>
          <a:p>
            <a:pPr defTabSz="346512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9"/>
          </a:p>
        </p:txBody>
      </p:sp>
      <p:sp>
        <p:nvSpPr>
          <p:cNvPr id="929" name="Shape 929"/>
          <p:cNvSpPr/>
          <p:nvPr/>
        </p:nvSpPr>
        <p:spPr>
          <a:xfrm>
            <a:off x="2042725" y="896641"/>
            <a:ext cx="591583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 algn="just">
              <a:spcBef>
                <a:spcPts val="100"/>
              </a:spcBef>
              <a:defRPr sz="1400" spc="-20">
                <a:solidFill>
                  <a:srgbClr val="3C3C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800" spc="-15" dirty="0">
                <a:solidFill>
                  <a:schemeClr val="accent5"/>
                </a:solidFill>
              </a:rPr>
              <a:t>A2A – A2W Full Dc Inverter Heat pump – SPLIT</a:t>
            </a:r>
          </a:p>
        </p:txBody>
      </p:sp>
      <p:pic>
        <p:nvPicPr>
          <p:cNvPr id="930" name="image13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769743" y="454349"/>
            <a:ext cx="2143395" cy="4752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43" name="Group 943"/>
          <p:cNvGrpSpPr/>
          <p:nvPr/>
        </p:nvGrpSpPr>
        <p:grpSpPr>
          <a:xfrm>
            <a:off x="6371208" y="3022533"/>
            <a:ext cx="3876573" cy="1448083"/>
            <a:chOff x="0" y="0"/>
            <a:chExt cx="5114921" cy="1910664"/>
          </a:xfrm>
        </p:grpSpPr>
        <p:pic>
          <p:nvPicPr>
            <p:cNvPr id="931" name="image134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6394" y="237622"/>
              <a:ext cx="1728528" cy="1561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2" name="image135.jpg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487665"/>
              <a:ext cx="1102558" cy="956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3" name="Shape 933"/>
            <p:cNvSpPr/>
            <p:nvPr/>
          </p:nvSpPr>
          <p:spPr>
            <a:xfrm>
              <a:off x="980050" y="1444120"/>
              <a:ext cx="1" cy="466544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34" name="Shape 934"/>
            <p:cNvSpPr/>
            <p:nvPr/>
          </p:nvSpPr>
          <p:spPr>
            <a:xfrm>
              <a:off x="4070450" y="1771926"/>
              <a:ext cx="1" cy="138738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35" name="Shape 935"/>
            <p:cNvSpPr/>
            <p:nvPr/>
          </p:nvSpPr>
          <p:spPr>
            <a:xfrm flipH="1" flipV="1">
              <a:off x="980050" y="1910664"/>
              <a:ext cx="3090401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36" name="Shape 936"/>
            <p:cNvSpPr/>
            <p:nvPr/>
          </p:nvSpPr>
          <p:spPr>
            <a:xfrm>
              <a:off x="1102557" y="1181635"/>
              <a:ext cx="367520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37" name="Shape 937"/>
            <p:cNvSpPr/>
            <p:nvPr/>
          </p:nvSpPr>
          <p:spPr>
            <a:xfrm flipH="1">
              <a:off x="1459160" y="326710"/>
              <a:ext cx="1" cy="863782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38" name="Shape 938"/>
            <p:cNvSpPr/>
            <p:nvPr/>
          </p:nvSpPr>
          <p:spPr>
            <a:xfrm>
              <a:off x="1470076" y="338850"/>
              <a:ext cx="167465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pic>
          <p:nvPicPr>
            <p:cNvPr id="939" name="image136.jp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627960" y="-1"/>
              <a:ext cx="712937" cy="649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0" name="image137.jpg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663599" y="46985"/>
              <a:ext cx="582099" cy="1387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41" name="Shape 941"/>
            <p:cNvSpPr/>
            <p:nvPr/>
          </p:nvSpPr>
          <p:spPr>
            <a:xfrm>
              <a:off x="2003104" y="626752"/>
              <a:ext cx="1" cy="266618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42" name="Shape 942"/>
            <p:cNvSpPr/>
            <p:nvPr/>
          </p:nvSpPr>
          <p:spPr>
            <a:xfrm>
              <a:off x="2003104" y="885211"/>
              <a:ext cx="660496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</p:grpSp>
      <p:grpSp>
        <p:nvGrpSpPr>
          <p:cNvPr id="962" name="Group 962"/>
          <p:cNvGrpSpPr/>
          <p:nvPr/>
        </p:nvGrpSpPr>
        <p:grpSpPr>
          <a:xfrm>
            <a:off x="2307731" y="2827663"/>
            <a:ext cx="3058089" cy="1731533"/>
            <a:chOff x="0" y="0"/>
            <a:chExt cx="4034977" cy="2284660"/>
          </a:xfrm>
        </p:grpSpPr>
        <p:pic>
          <p:nvPicPr>
            <p:cNvPr id="944" name="image138.jpg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298873" y="1061494"/>
              <a:ext cx="1736105" cy="12231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5" name="image139.jpg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-1" y="1204641"/>
              <a:ext cx="1069321" cy="930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6" name="image140.jpg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553723" y="320279"/>
              <a:ext cx="1021804" cy="426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7" name="image140.jpg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656023" y="0"/>
              <a:ext cx="1021805" cy="426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8" name="image140.jpg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553723" y="846746"/>
              <a:ext cx="1021804" cy="42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49" name="Shape 949"/>
            <p:cNvSpPr/>
            <p:nvPr/>
          </p:nvSpPr>
          <p:spPr>
            <a:xfrm>
              <a:off x="950505" y="2135023"/>
              <a:ext cx="1" cy="149638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50" name="Shape 950"/>
            <p:cNvSpPr/>
            <p:nvPr/>
          </p:nvSpPr>
          <p:spPr>
            <a:xfrm>
              <a:off x="2083343" y="1740365"/>
              <a:ext cx="1" cy="534603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51" name="Shape 951"/>
            <p:cNvSpPr/>
            <p:nvPr/>
          </p:nvSpPr>
          <p:spPr>
            <a:xfrm flipH="1">
              <a:off x="962662" y="2274967"/>
              <a:ext cx="1120682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52" name="Shape 952"/>
            <p:cNvSpPr/>
            <p:nvPr/>
          </p:nvSpPr>
          <p:spPr>
            <a:xfrm>
              <a:off x="1069319" y="1879693"/>
              <a:ext cx="356441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53" name="Shape 953"/>
            <p:cNvSpPr/>
            <p:nvPr/>
          </p:nvSpPr>
          <p:spPr>
            <a:xfrm>
              <a:off x="1064169" y="1818975"/>
              <a:ext cx="297033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54" name="Shape 954"/>
            <p:cNvSpPr/>
            <p:nvPr/>
          </p:nvSpPr>
          <p:spPr>
            <a:xfrm>
              <a:off x="1064169" y="1740365"/>
              <a:ext cx="242775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55" name="Shape 955"/>
            <p:cNvSpPr/>
            <p:nvPr/>
          </p:nvSpPr>
          <p:spPr>
            <a:xfrm flipH="1">
              <a:off x="1425758" y="1047339"/>
              <a:ext cx="1" cy="840235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56" name="Shape 956"/>
            <p:cNvSpPr/>
            <p:nvPr/>
          </p:nvSpPr>
          <p:spPr>
            <a:xfrm>
              <a:off x="1425758" y="1059883"/>
              <a:ext cx="162417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57" name="Shape 957"/>
            <p:cNvSpPr/>
            <p:nvPr/>
          </p:nvSpPr>
          <p:spPr>
            <a:xfrm>
              <a:off x="1361203" y="533417"/>
              <a:ext cx="209202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58" name="Shape 958"/>
            <p:cNvSpPr/>
            <p:nvPr/>
          </p:nvSpPr>
          <p:spPr>
            <a:xfrm>
              <a:off x="1306945" y="216071"/>
              <a:ext cx="1349789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59" name="Shape 959"/>
            <p:cNvSpPr/>
            <p:nvPr/>
          </p:nvSpPr>
          <p:spPr>
            <a:xfrm flipH="1">
              <a:off x="1367716" y="533416"/>
              <a:ext cx="1" cy="1285559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60" name="Shape 960"/>
            <p:cNvSpPr/>
            <p:nvPr/>
          </p:nvSpPr>
          <p:spPr>
            <a:xfrm flipH="1">
              <a:off x="1306944" y="207105"/>
              <a:ext cx="1" cy="1551203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  <p:sp>
          <p:nvSpPr>
            <p:cNvPr id="961" name="Shape 961"/>
            <p:cNvSpPr/>
            <p:nvPr/>
          </p:nvSpPr>
          <p:spPr>
            <a:xfrm flipH="1">
              <a:off x="2083344" y="1740365"/>
              <a:ext cx="417839" cy="1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65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9"/>
            </a:p>
          </p:txBody>
        </p:sp>
      </p:grpSp>
      <p:sp>
        <p:nvSpPr>
          <p:cNvPr id="963" name="Shape 963"/>
          <p:cNvSpPr/>
          <p:nvPr/>
        </p:nvSpPr>
        <p:spPr>
          <a:xfrm>
            <a:off x="2307730" y="5343981"/>
            <a:ext cx="3142758" cy="79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516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MULTISPLIT SYSTEM WITH DHW PRODUCTION</a:t>
            </a:r>
          </a:p>
          <a:p>
            <a:pPr lvl="0" algn="ctr"/>
            <a:r>
              <a:rPr sz="1516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A2A</a:t>
            </a:r>
          </a:p>
        </p:txBody>
      </p:sp>
      <p:sp>
        <p:nvSpPr>
          <p:cNvPr id="964" name="Shape 964"/>
          <p:cNvSpPr/>
          <p:nvPr/>
        </p:nvSpPr>
        <p:spPr>
          <a:xfrm>
            <a:off x="6841441" y="5342499"/>
            <a:ext cx="2617791" cy="79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 lvl="0" algn="ctr"/>
            <a:r>
              <a:rPr sz="1516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HYDRONIC SYSTEM WITH DHW PRODUCTION</a:t>
            </a:r>
          </a:p>
          <a:p>
            <a:pPr lvl="0" algn="ctr"/>
            <a:r>
              <a:rPr sz="1516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A2W</a:t>
            </a:r>
          </a:p>
        </p:txBody>
      </p:sp>
      <p:pic>
        <p:nvPicPr>
          <p:cNvPr id="965" name="image133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4364287" y="501104"/>
            <a:ext cx="1096447" cy="306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magine 4">
            <a:extLst>
              <a:ext uri="{FF2B5EF4-FFF2-40B4-BE49-F238E27FC236}">
                <a16:creationId xmlns:a16="http://schemas.microsoft.com/office/drawing/2014/main" id="{BCCEC886-95E6-4B6B-B810-B05D7B7707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9"/>
            <a:ext cx="1338480" cy="8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402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6915" y="1514168"/>
            <a:ext cx="8229600" cy="44068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8000" u="sng" dirty="0">
                <a:solidFill>
                  <a:schemeClr val="accent5"/>
                </a:solidFill>
              </a:rPr>
              <a:t>INDOOR UNITS DC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7" y="332656"/>
            <a:ext cx="61841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4653137"/>
            <a:ext cx="3048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2708920"/>
            <a:ext cx="8748464" cy="165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25402D6-C984-45FF-A293-2817CAAB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3772" y="141468"/>
            <a:ext cx="146685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/>
          <p:nvPr/>
        </p:nvSpPr>
        <p:spPr>
          <a:xfrm>
            <a:off x="4767715" y="1426781"/>
            <a:ext cx="4676984" cy="41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>
            <a:lvl1pPr algn="r">
              <a:spcBef>
                <a:spcPts val="600"/>
              </a:spcBef>
              <a:defRPr sz="2800" b="1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22" dirty="0">
                <a:solidFill>
                  <a:schemeClr val="accent5"/>
                </a:solidFill>
              </a:rPr>
              <a:t>The direct expansion indoor units</a:t>
            </a:r>
          </a:p>
        </p:txBody>
      </p:sp>
      <p:sp>
        <p:nvSpPr>
          <p:cNvPr id="1015" name="Shape 1015"/>
          <p:cNvSpPr/>
          <p:nvPr/>
        </p:nvSpPr>
        <p:spPr>
          <a:xfrm>
            <a:off x="2803350" y="1888177"/>
            <a:ext cx="6537179" cy="4492487"/>
          </a:xfrm>
          <a:prstGeom prst="rect">
            <a:avLst/>
          </a:prstGeom>
          <a:ln w="76200">
            <a:solidFill>
              <a:srgbClr val="3C3C3B"/>
            </a:solidFill>
          </a:ln>
        </p:spPr>
        <p:txBody>
          <a:bodyPr lIns="0" tIns="0" rIns="0" bIns="0"/>
          <a:lstStyle/>
          <a:p>
            <a:pPr lvl="0"/>
            <a:endParaRPr sz="1364"/>
          </a:p>
        </p:txBody>
      </p:sp>
      <p:sp>
        <p:nvSpPr>
          <p:cNvPr id="1016" name="Shape 1016"/>
          <p:cNvSpPr/>
          <p:nvPr/>
        </p:nvSpPr>
        <p:spPr>
          <a:xfrm flipH="1" flipV="1">
            <a:off x="2005567" y="1213129"/>
            <a:ext cx="4365472" cy="1"/>
          </a:xfrm>
          <a:prstGeom prst="line">
            <a:avLst/>
          </a:prstGeom>
          <a:ln w="38100">
            <a:solidFill>
              <a:srgbClr val="4F81BD"/>
            </a:solidFill>
            <a:miter/>
          </a:ln>
        </p:spPr>
        <p:txBody>
          <a:bodyPr lIns="0" tIns="0" rIns="0" bIns="0"/>
          <a:lstStyle/>
          <a:p>
            <a:pPr defTabSz="346512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9"/>
          </a:p>
        </p:txBody>
      </p:sp>
      <p:sp>
        <p:nvSpPr>
          <p:cNvPr id="1017" name="Shape 1017"/>
          <p:cNvSpPr/>
          <p:nvPr/>
        </p:nvSpPr>
        <p:spPr>
          <a:xfrm>
            <a:off x="1997306" y="923788"/>
            <a:ext cx="450295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20">
                <a:solidFill>
                  <a:srgbClr val="3C3C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800" spc="-15" dirty="0">
                <a:solidFill>
                  <a:schemeClr val="accent5"/>
                </a:solidFill>
              </a:rPr>
              <a:t>System indoor units</a:t>
            </a:r>
          </a:p>
        </p:txBody>
      </p:sp>
      <p:pic>
        <p:nvPicPr>
          <p:cNvPr id="1018" name="image13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897314" y="427268"/>
            <a:ext cx="2143395" cy="475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9" name="image13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364287" y="501104"/>
            <a:ext cx="1096447" cy="306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0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9665307" y="6214734"/>
            <a:ext cx="519765" cy="328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1" name="image144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016050" y="2552705"/>
            <a:ext cx="1601629" cy="991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2" name="image145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2177717" y="1969291"/>
            <a:ext cx="1389353" cy="533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3" name="image146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2294713" y="3618591"/>
            <a:ext cx="1322964" cy="96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" name="image147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1895359" y="4759421"/>
            <a:ext cx="1892868" cy="96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5" name="image148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2051089" y="5551044"/>
            <a:ext cx="1515980" cy="93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026" name="Shape 1026"/>
          <p:cNvSpPr/>
          <p:nvPr/>
        </p:nvSpPr>
        <p:spPr>
          <a:xfrm>
            <a:off x="3792086" y="1950197"/>
            <a:ext cx="1273835" cy="78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AWIAS</a:t>
            </a:r>
            <a:r>
              <a:rPr lang="fr-FR"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2728" dirty="0">
              <a:solidFill>
                <a:schemeClr val="accent5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AWIBS</a:t>
            </a:r>
            <a:r>
              <a:rPr lang="fr-FR"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lang="fr-FR" sz="1213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455"/>
              </a:spcBef>
            </a:pPr>
            <a:r>
              <a:rPr lang="fr-FR"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AWICS 19</a:t>
            </a: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27" name="Shape 1027"/>
          <p:cNvSpPr/>
          <p:nvPr/>
        </p:nvSpPr>
        <p:spPr>
          <a:xfrm>
            <a:off x="5131486" y="3842784"/>
            <a:ext cx="1150189" cy="32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Cassette</a:t>
            </a:r>
            <a:r>
              <a:rPr sz="1516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28" name="Shape 1028"/>
          <p:cNvSpPr/>
          <p:nvPr/>
        </p:nvSpPr>
        <p:spPr>
          <a:xfrm>
            <a:off x="3768061" y="2808217"/>
            <a:ext cx="1273835" cy="52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AFIAS11DC</a:t>
            </a:r>
            <a:endParaRPr sz="2728" dirty="0">
              <a:solidFill>
                <a:schemeClr val="accent5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AFIBS11DC </a:t>
            </a:r>
          </a:p>
        </p:txBody>
      </p:sp>
      <p:sp>
        <p:nvSpPr>
          <p:cNvPr id="1029" name="Shape 1029"/>
          <p:cNvSpPr/>
          <p:nvPr/>
        </p:nvSpPr>
        <p:spPr>
          <a:xfrm>
            <a:off x="3789323" y="3573287"/>
            <a:ext cx="1273835" cy="1031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ASIAS8DC</a:t>
            </a:r>
            <a:endParaRPr sz="2728" dirty="0">
              <a:solidFill>
                <a:schemeClr val="accent5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ASIBS9DC</a:t>
            </a:r>
            <a:endParaRPr sz="2728" dirty="0">
              <a:solidFill>
                <a:schemeClr val="accent5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ASICS11DC</a:t>
            </a:r>
            <a:endParaRPr sz="2728" dirty="0">
              <a:solidFill>
                <a:schemeClr val="accent5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ASIDS13DC</a:t>
            </a:r>
          </a:p>
        </p:txBody>
      </p:sp>
      <p:sp>
        <p:nvSpPr>
          <p:cNvPr id="1030" name="Shape 1030"/>
          <p:cNvSpPr/>
          <p:nvPr/>
        </p:nvSpPr>
        <p:spPr>
          <a:xfrm>
            <a:off x="3789323" y="4893055"/>
            <a:ext cx="1273835" cy="52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SDIAS8</a:t>
            </a:r>
            <a:endParaRPr sz="2728" dirty="0">
              <a:solidFill>
                <a:schemeClr val="accent5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SDIBS9</a:t>
            </a:r>
          </a:p>
        </p:txBody>
      </p:sp>
      <p:sp>
        <p:nvSpPr>
          <p:cNvPr id="1031" name="Shape 1031"/>
          <p:cNvSpPr/>
          <p:nvPr/>
        </p:nvSpPr>
        <p:spPr>
          <a:xfrm>
            <a:off x="3776943" y="5536690"/>
            <a:ext cx="1273835" cy="780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>
              <a:spcBef>
                <a:spcPts val="455"/>
              </a:spcBef>
            </a:pPr>
            <a:r>
              <a:rPr lang="fr-FR"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ADIAS19</a:t>
            </a:r>
          </a:p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ADIBS13</a:t>
            </a:r>
            <a:endParaRPr sz="2728" dirty="0">
              <a:solidFill>
                <a:schemeClr val="accent5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ADICS1</a:t>
            </a:r>
            <a:r>
              <a:rPr lang="fr-FR"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213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Shape 1032"/>
          <p:cNvSpPr/>
          <p:nvPr/>
        </p:nvSpPr>
        <p:spPr>
          <a:xfrm>
            <a:off x="5134217" y="2156831"/>
            <a:ext cx="1150189" cy="32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Wall</a:t>
            </a:r>
            <a:r>
              <a:rPr sz="1516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33" name="Shape 1033"/>
          <p:cNvSpPr/>
          <p:nvPr/>
        </p:nvSpPr>
        <p:spPr>
          <a:xfrm>
            <a:off x="5122441" y="2858485"/>
            <a:ext cx="1150189" cy="32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>
              <a:spcBef>
                <a:spcPts val="455"/>
              </a:spcBef>
            </a:pP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Floor</a:t>
            </a:r>
            <a:r>
              <a:rPr sz="1516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34" name="Shape 1034"/>
          <p:cNvSpPr/>
          <p:nvPr/>
        </p:nvSpPr>
        <p:spPr>
          <a:xfrm>
            <a:off x="5131485" y="4950530"/>
            <a:ext cx="1837526" cy="32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>
              <a:spcBef>
                <a:spcPts val="455"/>
              </a:spcBef>
            </a:pPr>
            <a:r>
              <a:rPr sz="1213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Ductable</a:t>
            </a: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low prevalence</a:t>
            </a:r>
            <a:r>
              <a:rPr sz="1516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35" name="Shape 1035"/>
          <p:cNvSpPr/>
          <p:nvPr/>
        </p:nvSpPr>
        <p:spPr>
          <a:xfrm>
            <a:off x="5140805" y="5764156"/>
            <a:ext cx="2281738" cy="32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650" rIns="34650">
            <a:spAutoFit/>
          </a:bodyPr>
          <a:lstStyle/>
          <a:p>
            <a:pPr>
              <a:spcBef>
                <a:spcPts val="455"/>
              </a:spcBef>
            </a:pPr>
            <a:r>
              <a:rPr sz="1213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Ductable</a:t>
            </a:r>
            <a:r>
              <a:rPr sz="1213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medium prevalence</a:t>
            </a:r>
            <a:r>
              <a:rPr sz="1516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4" name="Immagine 4">
            <a:extLst>
              <a:ext uri="{FF2B5EF4-FFF2-40B4-BE49-F238E27FC236}">
                <a16:creationId xmlns:a16="http://schemas.microsoft.com/office/drawing/2014/main" id="{C77BEA98-6C0B-4E11-8259-7A94EEC89F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9"/>
            <a:ext cx="1338480" cy="8845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3292" y="1419861"/>
            <a:ext cx="8229600" cy="1143000"/>
          </a:xfrm>
        </p:spPr>
        <p:txBody>
          <a:bodyPr/>
          <a:lstStyle/>
          <a:p>
            <a:r>
              <a:rPr lang="fr-FR" b="1" u="sng" dirty="0">
                <a:solidFill>
                  <a:schemeClr val="accent5"/>
                </a:solidFill>
              </a:rPr>
              <a:t>HIGH WALL</a:t>
            </a:r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29A92E80-8B94-471E-B6C0-5E36459A150D}"/>
              </a:ext>
            </a:extLst>
          </p:cNvPr>
          <p:cNvSpPr txBox="1">
            <a:spLocks/>
          </p:cNvSpPr>
          <p:nvPr/>
        </p:nvSpPr>
        <p:spPr>
          <a:xfrm>
            <a:off x="7355632" y="3023752"/>
            <a:ext cx="331236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A622F-B127-4D59-9DC2-2AE8622D4220}"/>
              </a:ext>
            </a:extLst>
          </p:cNvPr>
          <p:cNvSpPr/>
          <p:nvPr/>
        </p:nvSpPr>
        <p:spPr>
          <a:xfrm>
            <a:off x="4578407" y="2380804"/>
            <a:ext cx="2215471" cy="642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A19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32FB842-99FE-4674-A23C-449DF8A83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3199438"/>
            <a:ext cx="4601852" cy="157051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C2BD06C-59C1-4687-8513-AA8A0F019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3" y="442293"/>
            <a:ext cx="6040100" cy="97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6">
            <a:extLst>
              <a:ext uri="{FF2B5EF4-FFF2-40B4-BE49-F238E27FC236}">
                <a16:creationId xmlns:a16="http://schemas.microsoft.com/office/drawing/2014/main" id="{041E39A9-697A-4FE9-A73A-E47C94716CE3}"/>
              </a:ext>
            </a:extLst>
          </p:cNvPr>
          <p:cNvSpPr txBox="1">
            <a:spLocks/>
          </p:cNvSpPr>
          <p:nvPr/>
        </p:nvSpPr>
        <p:spPr>
          <a:xfrm>
            <a:off x="7824193" y="3018833"/>
            <a:ext cx="2709454" cy="173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>
                <a:solidFill>
                  <a:schemeClr val="accent5"/>
                </a:solidFill>
              </a:rPr>
              <a:t>AWIAS19</a:t>
            </a:r>
          </a:p>
          <a:p>
            <a:pPr algn="l"/>
            <a:endParaRPr lang="fr-FR" b="1" dirty="0">
              <a:solidFill>
                <a:schemeClr val="accent5"/>
              </a:solidFill>
            </a:endParaRPr>
          </a:p>
          <a:p>
            <a:pPr algn="l"/>
            <a:r>
              <a:rPr lang="fr-FR" b="1" dirty="0">
                <a:solidFill>
                  <a:schemeClr val="accent5"/>
                </a:solidFill>
              </a:rPr>
              <a:t>AWIBS19 LOW AMB</a:t>
            </a:r>
          </a:p>
          <a:p>
            <a:pPr algn="l"/>
            <a:endParaRPr lang="fr-FR" b="1" dirty="0">
              <a:solidFill>
                <a:schemeClr val="accent5"/>
              </a:solidFill>
            </a:endParaRPr>
          </a:p>
          <a:p>
            <a:pPr algn="l"/>
            <a:r>
              <a:rPr lang="fr-FR" b="1" dirty="0">
                <a:solidFill>
                  <a:schemeClr val="accent5"/>
                </a:solidFill>
              </a:rPr>
              <a:t>AWICS19 LOW AMB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1349896"/>
            <a:ext cx="8229600" cy="1143000"/>
          </a:xfrm>
        </p:spPr>
        <p:txBody>
          <a:bodyPr/>
          <a:lstStyle/>
          <a:p>
            <a:r>
              <a:rPr lang="fr-FR" b="1" u="sng" dirty="0">
                <a:solidFill>
                  <a:schemeClr val="accent5"/>
                </a:solidFill>
              </a:rPr>
              <a:t>CONSOLES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4441887"/>
            <a:ext cx="3168352" cy="21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3274203"/>
            <a:ext cx="864096" cy="73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40" y="3212976"/>
            <a:ext cx="936104" cy="6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2065" y="4005064"/>
            <a:ext cx="36155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FFED575-2517-431D-A5CD-B2AA84ED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673" y="442292"/>
            <a:ext cx="6057478" cy="104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548680"/>
            <a:ext cx="8229600" cy="1143000"/>
          </a:xfrm>
        </p:spPr>
        <p:txBody>
          <a:bodyPr/>
          <a:lstStyle/>
          <a:p>
            <a:r>
              <a:rPr lang="fr-FR" b="1" u="sng" dirty="0">
                <a:solidFill>
                  <a:schemeClr val="accent5"/>
                </a:solidFill>
              </a:rPr>
              <a:t>CASSETTES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3429001"/>
            <a:ext cx="1076509" cy="77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2" y="2204865"/>
            <a:ext cx="3067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912" y="3435238"/>
            <a:ext cx="3096344" cy="15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913" y="4941169"/>
            <a:ext cx="32670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>
          <a:xfrm>
            <a:off x="3935760" y="234888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3935760" y="299695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3935760" y="393305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3935760" y="515719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6">
            <a:extLst>
              <a:ext uri="{FF2B5EF4-FFF2-40B4-BE49-F238E27FC236}">
                <a16:creationId xmlns:a16="http://schemas.microsoft.com/office/drawing/2014/main" id="{D37CA4DE-410B-4A59-9511-97B1B3F62F33}"/>
              </a:ext>
            </a:extLst>
          </p:cNvPr>
          <p:cNvSpPr txBox="1">
            <a:spLocks/>
          </p:cNvSpPr>
          <p:nvPr/>
        </p:nvSpPr>
        <p:spPr>
          <a:xfrm>
            <a:off x="8400256" y="1691681"/>
            <a:ext cx="2160240" cy="4401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5"/>
                </a:solidFill>
              </a:rPr>
              <a:t>ASIA8DC</a:t>
            </a:r>
          </a:p>
          <a:p>
            <a:r>
              <a:rPr lang="fr-FR" sz="3200" dirty="0">
                <a:solidFill>
                  <a:schemeClr val="accent5"/>
                </a:solidFill>
              </a:rPr>
              <a:t>ASIBS9DC</a:t>
            </a:r>
          </a:p>
          <a:p>
            <a:endParaRPr lang="fr-FR" sz="3200" dirty="0">
              <a:solidFill>
                <a:schemeClr val="accent5"/>
              </a:solidFill>
            </a:endParaRPr>
          </a:p>
          <a:p>
            <a:r>
              <a:rPr lang="fr-FR" sz="3200" dirty="0">
                <a:solidFill>
                  <a:schemeClr val="accent5"/>
                </a:solidFill>
              </a:rPr>
              <a:t>ASICS10DC</a:t>
            </a:r>
          </a:p>
          <a:p>
            <a:endParaRPr lang="fr-FR" sz="3200" dirty="0">
              <a:solidFill>
                <a:schemeClr val="accent5"/>
              </a:solidFill>
            </a:endParaRPr>
          </a:p>
          <a:p>
            <a:r>
              <a:rPr lang="fr-FR" sz="3200" dirty="0">
                <a:solidFill>
                  <a:schemeClr val="accent5"/>
                </a:solidFill>
              </a:rPr>
              <a:t>ASICS13DC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2807BFAF-2C17-4F32-8473-126094B746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7600" y="841412"/>
            <a:ext cx="1963500" cy="15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548680"/>
            <a:ext cx="8229600" cy="1143000"/>
          </a:xfrm>
        </p:spPr>
        <p:txBody>
          <a:bodyPr/>
          <a:lstStyle/>
          <a:p>
            <a:r>
              <a:rPr lang="fr-FR" b="1" u="sng" dirty="0">
                <a:solidFill>
                  <a:schemeClr val="accent5"/>
                </a:solidFill>
              </a:rPr>
              <a:t>SLIM DUCT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2348881"/>
            <a:ext cx="1238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303" y="1994921"/>
            <a:ext cx="3448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1625" y="4797153"/>
            <a:ext cx="1203565" cy="8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857" y="3766018"/>
            <a:ext cx="3236569" cy="2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5760" y="3944814"/>
            <a:ext cx="4248472" cy="291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/>
              <a:t>SIZE 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/>
              <a:t>SIZE B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/>
              <a:t>SIZE C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C86BF3C6-6ECF-4E0D-81DB-E9D43711A291}"/>
              </a:ext>
            </a:extLst>
          </p:cNvPr>
          <p:cNvSpPr txBox="1">
            <a:spLocks/>
          </p:cNvSpPr>
          <p:nvPr/>
        </p:nvSpPr>
        <p:spPr>
          <a:xfrm>
            <a:off x="7896598" y="1691680"/>
            <a:ext cx="2663899" cy="4761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5"/>
                </a:solidFill>
              </a:rPr>
              <a:t>SDIAS8</a:t>
            </a:r>
          </a:p>
          <a:p>
            <a:r>
              <a:rPr lang="fr-FR" sz="3200" dirty="0">
                <a:solidFill>
                  <a:schemeClr val="accent5"/>
                </a:solidFill>
              </a:rPr>
              <a:t>SDIBS9</a:t>
            </a:r>
          </a:p>
          <a:p>
            <a:endParaRPr lang="fr-FR" sz="3200" dirty="0">
              <a:solidFill>
                <a:schemeClr val="accent5"/>
              </a:solidFill>
            </a:endParaRPr>
          </a:p>
          <a:p>
            <a:endParaRPr lang="fr-FR" sz="3200" dirty="0">
              <a:solidFill>
                <a:schemeClr val="accent5"/>
              </a:solidFill>
            </a:endParaRPr>
          </a:p>
          <a:p>
            <a:endParaRPr lang="fr-FR" sz="3200" dirty="0">
              <a:solidFill>
                <a:schemeClr val="accent5"/>
              </a:solidFill>
            </a:endParaRPr>
          </a:p>
          <a:p>
            <a:endParaRPr lang="fr-FR" sz="3200" dirty="0">
              <a:solidFill>
                <a:schemeClr val="accent5"/>
              </a:solidFill>
            </a:endParaRPr>
          </a:p>
          <a:p>
            <a:r>
              <a:rPr lang="fr-FR" sz="3200" dirty="0">
                <a:solidFill>
                  <a:schemeClr val="accent5"/>
                </a:solidFill>
              </a:rPr>
              <a:t>ADIAS19DC</a:t>
            </a:r>
          </a:p>
          <a:p>
            <a:r>
              <a:rPr lang="fr-FR" sz="3200" dirty="0">
                <a:solidFill>
                  <a:schemeClr val="accent5"/>
                </a:solidFill>
              </a:rPr>
              <a:t>PLENUM 2 WAYS</a:t>
            </a:r>
          </a:p>
          <a:p>
            <a:endParaRPr lang="fr-FR" sz="3200" dirty="0">
              <a:solidFill>
                <a:schemeClr val="accent5"/>
              </a:solidFill>
            </a:endParaRPr>
          </a:p>
          <a:p>
            <a:r>
              <a:rPr lang="fr-FR" sz="3200" dirty="0">
                <a:solidFill>
                  <a:schemeClr val="accent5"/>
                </a:solidFill>
              </a:rPr>
              <a:t>ADIBS13</a:t>
            </a:r>
          </a:p>
          <a:p>
            <a:r>
              <a:rPr lang="fr-FR" sz="3200" dirty="0">
                <a:solidFill>
                  <a:schemeClr val="accent5"/>
                </a:solidFill>
              </a:rPr>
              <a:t>ADICS10</a:t>
            </a:r>
          </a:p>
          <a:p>
            <a:r>
              <a:rPr lang="fr-FR" sz="3200" dirty="0">
                <a:solidFill>
                  <a:schemeClr val="accent5"/>
                </a:solidFill>
              </a:rPr>
              <a:t>PLENUM 3 WAYS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614</Words>
  <Application>Microsoft Office PowerPoint</Application>
  <PresentationFormat>Grand écran</PresentationFormat>
  <Paragraphs>178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Century Gothic</vt:lpstr>
      <vt:lpstr>Helvetica</vt:lpstr>
      <vt:lpstr>Helvetica Light</vt:lpstr>
      <vt:lpstr>Raleway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HIGH WALL</vt:lpstr>
      <vt:lpstr>CONSOLES</vt:lpstr>
      <vt:lpstr>CASSETTES</vt:lpstr>
      <vt:lpstr>SLIM DUCT</vt:lpstr>
      <vt:lpstr>Présentation PowerPoint</vt:lpstr>
      <vt:lpstr>Présentation PowerPoint</vt:lpstr>
      <vt:lpstr>Présentation PowerPoint</vt:lpstr>
      <vt:lpstr>AQUA UNIT</vt:lpstr>
      <vt:lpstr>Présentation PowerPoint</vt:lpstr>
      <vt:lpstr>Présentation PowerPoint</vt:lpstr>
      <vt:lpstr>Présentation PowerPoint</vt:lpstr>
      <vt:lpstr>APPLICATION WITH EMIX</vt:lpstr>
      <vt:lpstr>APPLICATION WITH TANK</vt:lpstr>
      <vt:lpstr>APPLICATION WITH BOILER</vt:lpstr>
      <vt:lpstr>APPLICATION WITH SOLAR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Erwan Leboulanger</dc:creator>
  <cp:lastModifiedBy>Erwan Leboulanger</cp:lastModifiedBy>
  <cp:revision>2</cp:revision>
  <dcterms:created xsi:type="dcterms:W3CDTF">2024-07-29T08:34:45Z</dcterms:created>
  <dcterms:modified xsi:type="dcterms:W3CDTF">2024-07-29T08:41:51Z</dcterms:modified>
</cp:coreProperties>
</file>